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  <p:sldMasterId id="2147483756" r:id="rId2"/>
  </p:sldMasterIdLst>
  <p:notesMasterIdLst>
    <p:notesMasterId r:id="rId44"/>
  </p:notesMasterIdLst>
  <p:handoutMasterIdLst>
    <p:handoutMasterId r:id="rId45"/>
  </p:handoutMasterIdLst>
  <p:sldIdLst>
    <p:sldId id="269" r:id="rId3"/>
    <p:sldId id="288" r:id="rId4"/>
    <p:sldId id="287" r:id="rId5"/>
    <p:sldId id="510" r:id="rId6"/>
    <p:sldId id="507" r:id="rId7"/>
    <p:sldId id="499" r:id="rId8"/>
    <p:sldId id="531" r:id="rId9"/>
    <p:sldId id="532" r:id="rId10"/>
    <p:sldId id="533" r:id="rId11"/>
    <p:sldId id="534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30" r:id="rId26"/>
    <p:sldId id="505" r:id="rId27"/>
    <p:sldId id="525" r:id="rId28"/>
    <p:sldId id="548" r:id="rId29"/>
    <p:sldId id="54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28" r:id="rId38"/>
    <p:sldId id="527" r:id="rId39"/>
    <p:sldId id="526" r:id="rId40"/>
    <p:sldId id="529" r:id="rId41"/>
    <p:sldId id="557" r:id="rId42"/>
    <p:sldId id="274" r:id="rId43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方正正粗黑简体" panose="02010600030101010101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  <p:embeddedFont>
      <p:font typeface="方正正纤黑简体" panose="02010600030101010101" charset="-122"/>
      <p:regular r:id="rId53"/>
      <p: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Droid Sans" panose="020B0604020202020204" charset="0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nan zhangox" initials="sz" lastIdx="1" clrIdx="0">
    <p:extLst>
      <p:ext uri="{19B8F6BF-5375-455C-9EA6-DF929625EA0E}">
        <p15:presenceInfo xmlns:p15="http://schemas.microsoft.com/office/powerpoint/2012/main" userId="b00a5173d41f57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D"/>
    <a:srgbClr val="11CD6E"/>
    <a:srgbClr val="5B5B5B"/>
    <a:srgbClr val="00A6BC"/>
    <a:srgbClr val="F0B651"/>
    <a:srgbClr val="4AC593"/>
    <a:srgbClr val="FBB148"/>
    <a:srgbClr val="2EBBB3"/>
    <a:srgbClr val="0071C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9" autoAdjust="0"/>
    <p:restoredTop sz="90988" autoAdjust="0"/>
  </p:normalViewPr>
  <p:slideViewPr>
    <p:cSldViewPr snapToGrid="0" showGuides="1">
      <p:cViewPr varScale="1">
        <p:scale>
          <a:sx n="84" d="100"/>
          <a:sy n="84" d="100"/>
        </p:scale>
        <p:origin x="546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A891-8273-4DF4-B504-BFD1E9F57D04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EC21-C01B-4F0F-AED2-79D1B348E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4DCD-3E9F-4F9E-ACC9-6C38FDEAE701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D8AA7-E4F4-4954-B1C4-D60F0423E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3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8AA7-E4F4-4954-B1C4-D60F0423E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36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8AA7-E4F4-4954-B1C4-D60F0423E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8AA7-E4F4-4954-B1C4-D60F0423E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5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8AA7-E4F4-4954-B1C4-D60F0423E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2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D8AA7-E4F4-4954-B1C4-D60F0423E20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9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02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7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0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80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51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1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14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96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73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77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3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1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1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7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8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1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5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248BC-946A-49D4-BC30-028BCB30CCDA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2778D-B42F-4BC1-849E-F9F101E7428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9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C5D8-56EA-49FF-87E1-39226AA55F6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2017/4/27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8C5B3-B496-4650-AFEE-7260D2DF61F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639292" y="1842988"/>
            <a:ext cx="13461385" cy="6391734"/>
            <a:chOff x="-639292" y="1842988"/>
            <a:chExt cx="13461385" cy="6391734"/>
          </a:xfrm>
        </p:grpSpPr>
        <p:sp>
          <p:nvSpPr>
            <p:cNvPr id="4" name="椭圆 3"/>
            <p:cNvSpPr/>
            <p:nvPr/>
          </p:nvSpPr>
          <p:spPr>
            <a:xfrm>
              <a:off x="-639292" y="1842988"/>
              <a:ext cx="2159876" cy="215987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10662217" y="1842988"/>
              <a:ext cx="2159876" cy="215987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74620" y="3871707"/>
            <a:ext cx="6833562" cy="830921"/>
            <a:chOff x="2674620" y="3958792"/>
            <a:chExt cx="6833562" cy="830921"/>
          </a:xfrm>
        </p:grpSpPr>
        <p:sp>
          <p:nvSpPr>
            <p:cNvPr id="24" name="矩形 23"/>
            <p:cNvSpPr/>
            <p:nvPr/>
          </p:nvSpPr>
          <p:spPr>
            <a:xfrm>
              <a:off x="2674620" y="3958792"/>
              <a:ext cx="6833562" cy="830921"/>
            </a:xfrm>
            <a:prstGeom prst="rect">
              <a:avLst/>
            </a:prstGeom>
            <a:solidFill>
              <a:srgbClr val="00A6BC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791648" y="4053418"/>
              <a:ext cx="256672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FFFFFF"/>
                  </a:solidFill>
                  <a:latin typeface="Droid Sans" panose="020B0606030804020204" pitchFamily="34" charset="0"/>
                  <a:cs typeface="Droid Sans" panose="020B0606030804020204" pitchFamily="34" charset="0"/>
                </a:rPr>
                <a:t>项 目交 流 会</a:t>
              </a:r>
              <a:endParaRPr lang="zh-CN" altLang="en-US" sz="3200" b="1" dirty="0">
                <a:solidFill>
                  <a:srgbClr val="FFFFFF"/>
                </a:solidFill>
                <a:latin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336464" y="3105553"/>
            <a:ext cx="3518912" cy="486361"/>
            <a:chOff x="4336464" y="3468410"/>
            <a:chExt cx="3518912" cy="486361"/>
          </a:xfrm>
        </p:grpSpPr>
        <p:sp>
          <p:nvSpPr>
            <p:cNvPr id="39" name="矩形 38"/>
            <p:cNvSpPr/>
            <p:nvPr/>
          </p:nvSpPr>
          <p:spPr>
            <a:xfrm>
              <a:off x="4336464" y="3468410"/>
              <a:ext cx="3518912" cy="48636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802136" y="3511535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FFFFFF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rPr>
                <a:t>智慧规划师一期项目</a:t>
              </a:r>
              <a:endParaRPr lang="zh-CN" altLang="en-US" sz="2000" dirty="0">
                <a:solidFill>
                  <a:srgbClr val="FFFFFF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530023" y="5039119"/>
            <a:ext cx="3140360" cy="63042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92459" y="5061321"/>
            <a:ext cx="276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solidFill>
                  <a:srgbClr val="FFFFFF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广州市城市勘测设计研究院</a:t>
            </a:r>
            <a:endParaRPr lang="en-US" altLang="zh-CN" sz="1600" i="1" dirty="0" smtClean="0">
              <a:solidFill>
                <a:srgbClr val="FFFFFF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  <a:p>
            <a:r>
              <a:rPr lang="zh-CN" altLang="en-US" sz="1600" i="1" dirty="0" smtClean="0">
                <a:solidFill>
                  <a:srgbClr val="FFFFFF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上海数慧系统技术有限公司</a:t>
            </a:r>
            <a:endParaRPr lang="zh-CN" altLang="en-US" sz="1600" i="1" dirty="0">
              <a:solidFill>
                <a:srgbClr val="FFFFFF"/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384167" y="1291533"/>
            <a:ext cx="1423666" cy="1320172"/>
            <a:chOff x="5384167" y="1291533"/>
            <a:chExt cx="1423666" cy="1320172"/>
          </a:xfrm>
        </p:grpSpPr>
        <p:sp>
          <p:nvSpPr>
            <p:cNvPr id="21" name="椭圆 20"/>
            <p:cNvSpPr/>
            <p:nvPr/>
          </p:nvSpPr>
          <p:spPr>
            <a:xfrm>
              <a:off x="5384167" y="1778836"/>
              <a:ext cx="832869" cy="832869"/>
            </a:xfrm>
            <a:prstGeom prst="ellipse">
              <a:avLst/>
            </a:prstGeom>
            <a:solidFill>
              <a:srgbClr val="20BA7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974964" y="1778836"/>
              <a:ext cx="832869" cy="832869"/>
            </a:xfrm>
            <a:prstGeom prst="ellipse">
              <a:avLst/>
            </a:prstGeom>
            <a:solidFill>
              <a:srgbClr val="FFC000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442" y="1291533"/>
              <a:ext cx="832869" cy="832869"/>
            </a:xfrm>
            <a:prstGeom prst="ellipse">
              <a:avLst/>
            </a:prstGeom>
            <a:solidFill>
              <a:srgbClr val="00A6BC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5759617" y="1669703"/>
              <a:ext cx="560450" cy="672750"/>
              <a:chOff x="10768191" y="3367088"/>
              <a:chExt cx="847725" cy="1017587"/>
            </a:xfrm>
            <a:solidFill>
              <a:schemeClr val="bg1"/>
            </a:solidFill>
          </p:grpSpPr>
          <p:sp>
            <p:nvSpPr>
              <p:cNvPr id="87" name="Freeform 5"/>
              <p:cNvSpPr>
                <a:spLocks noEditPoints="1"/>
              </p:cNvSpPr>
              <p:nvPr/>
            </p:nvSpPr>
            <p:spPr bwMode="auto">
              <a:xfrm>
                <a:off x="10768191" y="3367088"/>
                <a:ext cx="847725" cy="968375"/>
              </a:xfrm>
              <a:custGeom>
                <a:avLst/>
                <a:gdLst>
                  <a:gd name="T0" fmla="*/ 246 w 325"/>
                  <a:gd name="T1" fmla="*/ 219 h 372"/>
                  <a:gd name="T2" fmla="*/ 310 w 325"/>
                  <a:gd name="T3" fmla="*/ 113 h 372"/>
                  <a:gd name="T4" fmla="*/ 310 w 325"/>
                  <a:gd name="T5" fmla="*/ 113 h 372"/>
                  <a:gd name="T6" fmla="*/ 318 w 325"/>
                  <a:gd name="T7" fmla="*/ 84 h 372"/>
                  <a:gd name="T8" fmla="*/ 318 w 325"/>
                  <a:gd name="T9" fmla="*/ 81 h 372"/>
                  <a:gd name="T10" fmla="*/ 319 w 325"/>
                  <a:gd name="T11" fmla="*/ 76 h 372"/>
                  <a:gd name="T12" fmla="*/ 320 w 325"/>
                  <a:gd name="T13" fmla="*/ 19 h 372"/>
                  <a:gd name="T14" fmla="*/ 322 w 325"/>
                  <a:gd name="T15" fmla="*/ 17 h 372"/>
                  <a:gd name="T16" fmla="*/ 324 w 325"/>
                  <a:gd name="T17" fmla="*/ 10 h 372"/>
                  <a:gd name="T18" fmla="*/ 323 w 325"/>
                  <a:gd name="T19" fmla="*/ 10 h 372"/>
                  <a:gd name="T20" fmla="*/ 325 w 325"/>
                  <a:gd name="T21" fmla="*/ 0 h 372"/>
                  <a:gd name="T22" fmla="*/ 315 w 325"/>
                  <a:gd name="T23" fmla="*/ 3 h 372"/>
                  <a:gd name="T24" fmla="*/ 313 w 325"/>
                  <a:gd name="T25" fmla="*/ 2 h 372"/>
                  <a:gd name="T26" fmla="*/ 308 w 325"/>
                  <a:gd name="T27" fmla="*/ 6 h 372"/>
                  <a:gd name="T28" fmla="*/ 307 w 325"/>
                  <a:gd name="T29" fmla="*/ 7 h 372"/>
                  <a:gd name="T30" fmla="*/ 225 w 325"/>
                  <a:gd name="T31" fmla="*/ 36 h 372"/>
                  <a:gd name="T32" fmla="*/ 225 w 325"/>
                  <a:gd name="T33" fmla="*/ 36 h 372"/>
                  <a:gd name="T34" fmla="*/ 135 w 325"/>
                  <a:gd name="T35" fmla="*/ 134 h 372"/>
                  <a:gd name="T36" fmla="*/ 0 w 325"/>
                  <a:gd name="T37" fmla="*/ 222 h 372"/>
                  <a:gd name="T38" fmla="*/ 186 w 325"/>
                  <a:gd name="T39" fmla="*/ 372 h 372"/>
                  <a:gd name="T40" fmla="*/ 246 w 325"/>
                  <a:gd name="T41" fmla="*/ 219 h 372"/>
                  <a:gd name="T42" fmla="*/ 238 w 325"/>
                  <a:gd name="T43" fmla="*/ 162 h 372"/>
                  <a:gd name="T44" fmla="*/ 199 w 325"/>
                  <a:gd name="T45" fmla="*/ 168 h 372"/>
                  <a:gd name="T46" fmla="*/ 187 w 325"/>
                  <a:gd name="T47" fmla="*/ 125 h 372"/>
                  <a:gd name="T48" fmla="*/ 191 w 325"/>
                  <a:gd name="T49" fmla="*/ 120 h 372"/>
                  <a:gd name="T50" fmla="*/ 230 w 325"/>
                  <a:gd name="T51" fmla="*/ 114 h 372"/>
                  <a:gd name="T52" fmla="*/ 242 w 325"/>
                  <a:gd name="T53" fmla="*/ 157 h 372"/>
                  <a:gd name="T54" fmla="*/ 238 w 325"/>
                  <a:gd name="T55" fmla="*/ 16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5" h="372">
                    <a:moveTo>
                      <a:pt x="246" y="219"/>
                    </a:moveTo>
                    <a:cubicBezTo>
                      <a:pt x="280" y="181"/>
                      <a:pt x="299" y="144"/>
                      <a:pt x="310" y="113"/>
                    </a:cubicBezTo>
                    <a:cubicBezTo>
                      <a:pt x="310" y="113"/>
                      <a:pt x="310" y="113"/>
                      <a:pt x="310" y="113"/>
                    </a:cubicBezTo>
                    <a:cubicBezTo>
                      <a:pt x="310" y="113"/>
                      <a:pt x="314" y="102"/>
                      <a:pt x="318" y="84"/>
                    </a:cubicBezTo>
                    <a:cubicBezTo>
                      <a:pt x="318" y="83"/>
                      <a:pt x="318" y="82"/>
                      <a:pt x="318" y="81"/>
                    </a:cubicBezTo>
                    <a:cubicBezTo>
                      <a:pt x="319" y="79"/>
                      <a:pt x="319" y="78"/>
                      <a:pt x="319" y="76"/>
                    </a:cubicBezTo>
                    <a:cubicBezTo>
                      <a:pt x="323" y="51"/>
                      <a:pt x="322" y="30"/>
                      <a:pt x="320" y="19"/>
                    </a:cubicBezTo>
                    <a:cubicBezTo>
                      <a:pt x="321" y="18"/>
                      <a:pt x="321" y="17"/>
                      <a:pt x="322" y="17"/>
                    </a:cubicBezTo>
                    <a:cubicBezTo>
                      <a:pt x="324" y="14"/>
                      <a:pt x="325" y="11"/>
                      <a:pt x="324" y="10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315" y="3"/>
                      <a:pt x="315" y="3"/>
                      <a:pt x="315" y="3"/>
                    </a:cubicBezTo>
                    <a:cubicBezTo>
                      <a:pt x="313" y="2"/>
                      <a:pt x="313" y="2"/>
                      <a:pt x="313" y="2"/>
                    </a:cubicBezTo>
                    <a:cubicBezTo>
                      <a:pt x="312" y="2"/>
                      <a:pt x="310" y="3"/>
                      <a:pt x="308" y="6"/>
                    </a:cubicBezTo>
                    <a:cubicBezTo>
                      <a:pt x="307" y="6"/>
                      <a:pt x="307" y="7"/>
                      <a:pt x="307" y="7"/>
                    </a:cubicBezTo>
                    <a:cubicBezTo>
                      <a:pt x="307" y="7"/>
                      <a:pt x="269" y="9"/>
                      <a:pt x="225" y="36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164" y="74"/>
                      <a:pt x="135" y="134"/>
                      <a:pt x="135" y="134"/>
                    </a:cubicBezTo>
                    <a:cubicBezTo>
                      <a:pt x="24" y="119"/>
                      <a:pt x="0" y="222"/>
                      <a:pt x="0" y="222"/>
                    </a:cubicBezTo>
                    <a:cubicBezTo>
                      <a:pt x="215" y="209"/>
                      <a:pt x="186" y="372"/>
                      <a:pt x="186" y="372"/>
                    </a:cubicBezTo>
                    <a:cubicBezTo>
                      <a:pt x="281" y="331"/>
                      <a:pt x="246" y="219"/>
                      <a:pt x="246" y="219"/>
                    </a:cubicBezTo>
                    <a:close/>
                    <a:moveTo>
                      <a:pt x="238" y="162"/>
                    </a:moveTo>
                    <a:cubicBezTo>
                      <a:pt x="229" y="173"/>
                      <a:pt x="212" y="176"/>
                      <a:pt x="199" y="168"/>
                    </a:cubicBezTo>
                    <a:cubicBezTo>
                      <a:pt x="184" y="159"/>
                      <a:pt x="178" y="140"/>
                      <a:pt x="187" y="125"/>
                    </a:cubicBezTo>
                    <a:cubicBezTo>
                      <a:pt x="188" y="123"/>
                      <a:pt x="189" y="122"/>
                      <a:pt x="191" y="120"/>
                    </a:cubicBezTo>
                    <a:cubicBezTo>
                      <a:pt x="200" y="109"/>
                      <a:pt x="217" y="107"/>
                      <a:pt x="230" y="114"/>
                    </a:cubicBezTo>
                    <a:cubicBezTo>
                      <a:pt x="245" y="123"/>
                      <a:pt x="251" y="142"/>
                      <a:pt x="242" y="157"/>
                    </a:cubicBezTo>
                    <a:cubicBezTo>
                      <a:pt x="241" y="159"/>
                      <a:pt x="240" y="161"/>
                      <a:pt x="238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>
                <a:spLocks/>
              </p:cNvSpPr>
              <p:nvPr/>
            </p:nvSpPr>
            <p:spPr bwMode="auto">
              <a:xfrm>
                <a:off x="10945813" y="4137025"/>
                <a:ext cx="187325" cy="231775"/>
              </a:xfrm>
              <a:custGeom>
                <a:avLst/>
                <a:gdLst>
                  <a:gd name="T0" fmla="*/ 0 w 72"/>
                  <a:gd name="T1" fmla="*/ 89 h 89"/>
                  <a:gd name="T2" fmla="*/ 72 w 72"/>
                  <a:gd name="T3" fmla="*/ 0 h 89"/>
                  <a:gd name="T4" fmla="*/ 0 w 72"/>
                  <a:gd name="T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89">
                    <a:moveTo>
                      <a:pt x="0" y="89"/>
                    </a:moveTo>
                    <a:cubicBezTo>
                      <a:pt x="53" y="70"/>
                      <a:pt x="72" y="0"/>
                      <a:pt x="72" y="0"/>
                    </a:cubicBezTo>
                    <a:cubicBezTo>
                      <a:pt x="16" y="25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7"/>
              <p:cNvSpPr>
                <a:spLocks/>
              </p:cNvSpPr>
              <p:nvPr/>
            </p:nvSpPr>
            <p:spPr bwMode="auto">
              <a:xfrm>
                <a:off x="10796588" y="4070350"/>
                <a:ext cx="250825" cy="314325"/>
              </a:xfrm>
              <a:custGeom>
                <a:avLst/>
                <a:gdLst>
                  <a:gd name="T0" fmla="*/ 0 w 96"/>
                  <a:gd name="T1" fmla="*/ 121 h 121"/>
                  <a:gd name="T2" fmla="*/ 96 w 96"/>
                  <a:gd name="T3" fmla="*/ 0 h 121"/>
                  <a:gd name="T4" fmla="*/ 0 w 96"/>
                  <a:gd name="T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121">
                    <a:moveTo>
                      <a:pt x="0" y="121"/>
                    </a:moveTo>
                    <a:cubicBezTo>
                      <a:pt x="71" y="95"/>
                      <a:pt x="96" y="0"/>
                      <a:pt x="96" y="0"/>
                    </a:cubicBezTo>
                    <a:cubicBezTo>
                      <a:pt x="21" y="34"/>
                      <a:pt x="0" y="121"/>
                      <a:pt x="0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8"/>
              <p:cNvSpPr>
                <a:spLocks/>
              </p:cNvSpPr>
              <p:nvPr/>
            </p:nvSpPr>
            <p:spPr bwMode="auto">
              <a:xfrm>
                <a:off x="10771188" y="4002088"/>
                <a:ext cx="190500" cy="231775"/>
              </a:xfrm>
              <a:custGeom>
                <a:avLst/>
                <a:gdLst>
                  <a:gd name="T0" fmla="*/ 0 w 73"/>
                  <a:gd name="T1" fmla="*/ 89 h 89"/>
                  <a:gd name="T2" fmla="*/ 73 w 73"/>
                  <a:gd name="T3" fmla="*/ 0 h 89"/>
                  <a:gd name="T4" fmla="*/ 0 w 73"/>
                  <a:gd name="T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89">
                    <a:moveTo>
                      <a:pt x="0" y="89"/>
                    </a:moveTo>
                    <a:cubicBezTo>
                      <a:pt x="53" y="70"/>
                      <a:pt x="73" y="0"/>
                      <a:pt x="73" y="0"/>
                    </a:cubicBezTo>
                    <a:cubicBezTo>
                      <a:pt x="16" y="25"/>
                      <a:pt x="0" y="89"/>
                      <a:pt x="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5307453" y="5760802"/>
            <a:ext cx="1648485" cy="31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二零一七年四月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655" y="5400000"/>
            <a:ext cx="78598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切换到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资料</a:t>
            </a:r>
            <a:r>
              <a:rPr lang="en-US" altLang="zh-CN" dirty="0" smtClean="0"/>
              <a:t>】</a:t>
            </a:r>
            <a:r>
              <a:rPr lang="zh-CN" altLang="en-US" dirty="0" smtClean="0"/>
              <a:t>页面，包括：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个人资料（包括个人文档、我的收藏、我的下载、我的共享、共享给我）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项目资料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</a:t>
            </a:r>
            <a:r>
              <a:rPr lang="zh-CN" altLang="en-US" dirty="0" smtClean="0"/>
              <a:t>级资料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院</a:t>
            </a:r>
            <a:r>
              <a:rPr lang="zh-CN" altLang="en-US" dirty="0" smtClean="0"/>
              <a:t>级资料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68177" y="6411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回首页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3375" y="55892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个人首页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0"/>
            <a:ext cx="960525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68177" y="64115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项目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3375" y="5589224"/>
            <a:ext cx="930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进入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项目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待审批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，可以看到所有需要审批的事项列表以及待填写的表单。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468177" y="64115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新建项目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3375" y="558922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填写项目信息，创建新的项目。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68177" y="64115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我的项目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3375" y="558922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查看我所参与的项目，默认显示项目基本信息和项目阶段完成情况。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68177" y="6411549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项目资料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610" y="594911"/>
            <a:ext cx="4015015" cy="4805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3375" y="55892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查看项目的资料包。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68177" y="6411549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项目日志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3375" y="558922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查看项目的日志。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80900" y="6488668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en-US" altLang="zh-CN" dirty="0">
                <a:solidFill>
                  <a:srgbClr val="FF0000"/>
                </a:solidFill>
              </a:rPr>
              <a:t>ISO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3375" y="558922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查看项目的</a:t>
            </a:r>
            <a:r>
              <a:rPr lang="en-US" altLang="zh-CN" dirty="0" smtClean="0"/>
              <a:t>ISO</a:t>
            </a:r>
            <a:r>
              <a:rPr lang="zh-CN" altLang="en-US" dirty="0" smtClean="0"/>
              <a:t>表单。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68177" y="64115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项目管理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26" y="608335"/>
            <a:ext cx="3957999" cy="4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3375" y="558922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查看系统中的所有项目，并且可以检索。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68177" y="6411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回首页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1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3375" y="55892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个人首页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0"/>
            <a:ext cx="960525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68177" y="641154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人才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609602" y="241332"/>
            <a:ext cx="3541484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56649" y="3076573"/>
            <a:ext cx="751188" cy="751188"/>
            <a:chOff x="6443245" y="4780605"/>
            <a:chExt cx="751188" cy="751188"/>
          </a:xfrm>
        </p:grpSpPr>
        <p:sp>
          <p:nvSpPr>
            <p:cNvPr id="26" name="椭圆 25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FBB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600772" y="4925106"/>
              <a:ext cx="482923" cy="481855"/>
              <a:chOff x="3175" y="4763"/>
              <a:chExt cx="717550" cy="715963"/>
            </a:xfrm>
            <a:solidFill>
              <a:schemeClr val="bg1">
                <a:lumMod val="95000"/>
              </a:schemeClr>
            </a:solidFill>
          </p:grpSpPr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156649" y="4079238"/>
            <a:ext cx="751188" cy="751188"/>
            <a:chOff x="6443245" y="1611109"/>
            <a:chExt cx="751188" cy="751188"/>
          </a:xfrm>
        </p:grpSpPr>
        <p:sp>
          <p:nvSpPr>
            <p:cNvPr id="28" name="椭圆 27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5111" y="5328997"/>
            <a:ext cx="751188" cy="751188"/>
            <a:chOff x="6443245" y="3204483"/>
            <a:chExt cx="751188" cy="751188"/>
          </a:xfrm>
        </p:grpSpPr>
        <p:sp>
          <p:nvSpPr>
            <p:cNvPr id="27" name="椭圆 26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50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221096" y="1389097"/>
            <a:ext cx="2960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项目历程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156649" y="1214683"/>
            <a:ext cx="759650" cy="759649"/>
            <a:chOff x="3424768" y="1611109"/>
            <a:chExt cx="759650" cy="759649"/>
          </a:xfrm>
        </p:grpSpPr>
        <p:sp>
          <p:nvSpPr>
            <p:cNvPr id="54" name="椭圆 53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156649" y="2179563"/>
            <a:ext cx="759650" cy="759649"/>
            <a:chOff x="3424768" y="2961096"/>
            <a:chExt cx="759650" cy="759649"/>
          </a:xfrm>
        </p:grpSpPr>
        <p:sp>
          <p:nvSpPr>
            <p:cNvPr id="62" name="椭圆 61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50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solidFill>
              <a:schemeClr val="bg1">
                <a:lumMod val="95000"/>
              </a:schemeClr>
            </a:solidFill>
          </p:grpSpPr>
          <p:sp>
            <p:nvSpPr>
              <p:cNvPr id="64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1397320" y="246513"/>
            <a:ext cx="182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235552" y="2331551"/>
            <a:ext cx="2826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系统整体界面原型讨论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235552" y="3348215"/>
            <a:ext cx="346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三审流程讨论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221096" y="4344233"/>
            <a:ext cx="365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硬件部署工作讨论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221096" y="5504536"/>
            <a:ext cx="680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后期工作安排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4715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3375" y="5589224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人才包括：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院</a:t>
            </a:r>
            <a:r>
              <a:rPr lang="zh-CN" altLang="en-US" dirty="0" smtClean="0"/>
              <a:t>内人才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院</a:t>
            </a:r>
            <a:r>
              <a:rPr lang="zh-CN" altLang="en-US" dirty="0" smtClean="0"/>
              <a:t>外专家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培训管理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68177" y="6411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回首页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3375" y="55892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个人首页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0"/>
            <a:ext cx="960525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58866" y="640053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搜索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r>
              <a:rPr lang="zh-CN" altLang="en-US" dirty="0" smtClean="0">
                <a:solidFill>
                  <a:srgbClr val="FF0000"/>
                </a:solidFill>
              </a:rPr>
              <a:t>进行资料全文检索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3375" y="55892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查看检索结果。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58866" y="6400532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操作：点击某一个结果，进行预览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13110" y="1675119"/>
            <a:ext cx="8713694" cy="215153"/>
          </a:xfrm>
          <a:prstGeom prst="rect">
            <a:avLst/>
          </a:prstGeom>
          <a:solidFill>
            <a:srgbClr val="EA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93621" y="1691154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序号</a:t>
            </a:r>
            <a:endParaRPr lang="zh-CN" altLang="en-US" sz="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7658" y="1691154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78344" y="1697213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上传时间</a:t>
            </a:r>
            <a:endParaRPr lang="zh-CN" altLang="en-US" sz="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63178" y="1690362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资料权属</a:t>
            </a:r>
            <a:endParaRPr lang="zh-CN" altLang="en-US" sz="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2514" y="77975"/>
            <a:ext cx="2927268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514" y="82551"/>
            <a:ext cx="292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平台技术调整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503973"/>
              </p:ext>
            </p:extLst>
          </p:nvPr>
        </p:nvGraphicFramePr>
        <p:xfrm>
          <a:off x="119336" y="1556792"/>
          <a:ext cx="8177242" cy="4287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3" imgW="7004698" imgH="3683293" progId="Visio.Drawing.15">
                  <p:embed/>
                </p:oleObj>
              </mc:Choice>
              <mc:Fallback>
                <p:oleObj name="Visio" r:id="rId3" imgW="7004698" imgH="3683293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36" y="1556792"/>
                        <a:ext cx="8177242" cy="42877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296578" y="1485939"/>
            <a:ext cx="383481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    为了有效利用和管理各类服务资产，缩短应用系统开发周期，提升应用系统的稳定性、安全性、可扩展性引入基础平台，</a:t>
            </a:r>
            <a:r>
              <a:rPr lang="zh-CN" altLang="en-US" sz="2000" dirty="0" smtClean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满足</a:t>
            </a:r>
            <a:r>
              <a:rPr lang="zh-CN" altLang="en-US" sz="2000" dirty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未来</a:t>
            </a:r>
            <a:r>
              <a:rPr lang="en-US" altLang="zh-CN" sz="2000" dirty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5-10</a:t>
            </a:r>
            <a:r>
              <a:rPr lang="zh-CN" altLang="en-US" sz="2000" dirty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年的信息化建设要求</a:t>
            </a:r>
            <a:r>
              <a:rPr lang="zh-CN" altLang="en-US" sz="2000" dirty="0" smtClean="0">
                <a:solidFill>
                  <a:prstClr val="black"/>
                </a:solidFill>
                <a:latin typeface="STHeiti" charset="-122"/>
                <a:ea typeface="STHeiti" charset="-122"/>
                <a:cs typeface="STHeiti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latin typeface="STHeiti" charset="-122"/>
              <a:ea typeface="STHeiti" charset="-122"/>
              <a:cs typeface="STHe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</a:rPr>
              <a:t>业务基础平台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地理信息基础平台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）信息门户基础平台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）移动应用基础平台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522514" y="1024274"/>
            <a:ext cx="561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国规委一体化平台项目的底层平台：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336" y="6161057"/>
            <a:ext cx="10918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业务流程上与国规委采用同样技术路线，同时加入已有的内容管理平台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19476" y="4353908"/>
            <a:ext cx="13221753" cy="3880814"/>
            <a:chOff x="-519476" y="4353908"/>
            <a:chExt cx="13221753" cy="3880814"/>
          </a:xfrm>
        </p:grpSpPr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0936" y="3874228"/>
            <a:ext cx="4480968" cy="640523"/>
            <a:chOff x="3714751" y="4059250"/>
            <a:chExt cx="4480968" cy="640523"/>
          </a:xfrm>
        </p:grpSpPr>
        <p:sp>
          <p:nvSpPr>
            <p:cNvPr id="24" name="矩形 23"/>
            <p:cNvSpPr/>
            <p:nvPr/>
          </p:nvSpPr>
          <p:spPr>
            <a:xfrm>
              <a:off x="3714751" y="4059250"/>
              <a:ext cx="4480968" cy="640523"/>
            </a:xfrm>
            <a:prstGeom prst="rect">
              <a:avLst/>
            </a:prstGeom>
            <a:solidFill>
              <a:srgbClr val="3BBAB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712462" y="4079639"/>
              <a:ext cx="26468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三审流程讨论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09217" y="1620688"/>
            <a:ext cx="1573566" cy="1773359"/>
            <a:chOff x="5308868" y="840747"/>
            <a:chExt cx="1573566" cy="1773359"/>
          </a:xfrm>
        </p:grpSpPr>
        <p:sp>
          <p:nvSpPr>
            <p:cNvPr id="21" name="椭圆 20"/>
            <p:cNvSpPr/>
            <p:nvPr/>
          </p:nvSpPr>
          <p:spPr>
            <a:xfrm>
              <a:off x="5308868" y="1328050"/>
              <a:ext cx="832869" cy="832869"/>
            </a:xfrm>
            <a:prstGeom prst="ellipse">
              <a:avLst/>
            </a:prstGeom>
            <a:solidFill>
              <a:srgbClr val="20BA7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049565" y="1328050"/>
              <a:ext cx="832869" cy="832869"/>
            </a:xfrm>
            <a:prstGeom prst="ellipse">
              <a:avLst/>
            </a:prstGeom>
            <a:solidFill>
              <a:srgbClr val="FFC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093" y="840747"/>
              <a:ext cx="832869" cy="832869"/>
            </a:xfrm>
            <a:prstGeom prst="ellipse">
              <a:avLst/>
            </a:prstGeom>
            <a:solidFill>
              <a:srgbClr val="00A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686082" y="1781237"/>
              <a:ext cx="832869" cy="832869"/>
            </a:xfrm>
            <a:prstGeom prst="ellipse">
              <a:avLst/>
            </a:prstGeom>
            <a:solidFill>
              <a:srgbClr val="595959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25" y="2216007"/>
            <a:ext cx="483750" cy="5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2514" y="77975"/>
            <a:ext cx="2927268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514" y="82551"/>
            <a:ext cx="292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流程需求分析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:\Users\wangfengyan\Documents\Tencent Files\12120204\Image\C2C\NWO~_59M0@EJMO0KG}6IQ)B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00" y="875102"/>
            <a:ext cx="10895786" cy="5787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9918" y="553644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项目组成员</a:t>
            </a:r>
            <a:r>
              <a:rPr lang="zh-CN" altLang="en-US" dirty="0"/>
              <a:t>在“我的项目”中可以查看参与的项目信息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0"/>
            <a:ext cx="10925981" cy="54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84172" y="1810139"/>
            <a:ext cx="6690048" cy="3023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16619" y="2892489"/>
            <a:ext cx="1306287" cy="513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9918" y="5905774"/>
            <a:ext cx="642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项目组成员在“我的项目”中可以“</a:t>
            </a:r>
            <a:r>
              <a:rPr lang="zh-CN" altLang="en-US" b="1" dirty="0"/>
              <a:t>申请</a:t>
            </a:r>
            <a:r>
              <a:rPr lang="zh-CN" altLang="en-US" dirty="0"/>
              <a:t>”其他环节（发启）</a:t>
            </a:r>
          </a:p>
        </p:txBody>
      </p:sp>
    </p:spTree>
    <p:extLst>
      <p:ext uri="{BB962C8B-B14F-4D97-AF65-F5344CB8AC3E}">
        <p14:creationId xmlns:p14="http://schemas.microsoft.com/office/powerpoint/2010/main" val="199746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0" y="420035"/>
            <a:ext cx="11398898" cy="51969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90" y="587105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项目评审会上，确定三审的初审、审核、审定人</a:t>
            </a:r>
          </a:p>
        </p:txBody>
      </p:sp>
      <p:sp>
        <p:nvSpPr>
          <p:cNvPr id="9" name="矩形 8"/>
          <p:cNvSpPr/>
          <p:nvPr/>
        </p:nvSpPr>
        <p:spPr>
          <a:xfrm>
            <a:off x="2174030" y="3694921"/>
            <a:ext cx="2407300" cy="127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19476" y="4353908"/>
            <a:ext cx="13221753" cy="3880814"/>
            <a:chOff x="-519476" y="4353908"/>
            <a:chExt cx="13221753" cy="3880814"/>
          </a:xfrm>
        </p:grpSpPr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0936" y="3874228"/>
            <a:ext cx="4480968" cy="640523"/>
            <a:chOff x="3714751" y="4059250"/>
            <a:chExt cx="4480968" cy="640523"/>
          </a:xfrm>
        </p:grpSpPr>
        <p:sp>
          <p:nvSpPr>
            <p:cNvPr id="24" name="矩形 23"/>
            <p:cNvSpPr/>
            <p:nvPr/>
          </p:nvSpPr>
          <p:spPr>
            <a:xfrm>
              <a:off x="3714751" y="4059250"/>
              <a:ext cx="4480968" cy="640523"/>
            </a:xfrm>
            <a:prstGeom prst="rect">
              <a:avLst/>
            </a:prstGeom>
            <a:solidFill>
              <a:srgbClr val="3BBAB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042168" y="4097525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5B5B5B"/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项目历程</a:t>
              </a:r>
              <a:endParaRPr lang="zh-CN" altLang="en-US" sz="3200" b="1" dirty="0">
                <a:solidFill>
                  <a:srgbClr val="5B5B5B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09217" y="1620688"/>
            <a:ext cx="1573566" cy="1773359"/>
            <a:chOff x="5308868" y="840747"/>
            <a:chExt cx="1573566" cy="1773359"/>
          </a:xfrm>
        </p:grpSpPr>
        <p:sp>
          <p:nvSpPr>
            <p:cNvPr id="21" name="椭圆 20"/>
            <p:cNvSpPr/>
            <p:nvPr/>
          </p:nvSpPr>
          <p:spPr>
            <a:xfrm>
              <a:off x="5308868" y="1328050"/>
              <a:ext cx="832869" cy="832869"/>
            </a:xfrm>
            <a:prstGeom prst="ellipse">
              <a:avLst/>
            </a:prstGeom>
            <a:solidFill>
              <a:srgbClr val="20BA7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049565" y="1328050"/>
              <a:ext cx="832869" cy="832869"/>
            </a:xfrm>
            <a:prstGeom prst="ellipse">
              <a:avLst/>
            </a:prstGeom>
            <a:solidFill>
              <a:srgbClr val="FFC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093" y="840747"/>
              <a:ext cx="832869" cy="832869"/>
            </a:xfrm>
            <a:prstGeom prst="ellipse">
              <a:avLst/>
            </a:prstGeom>
            <a:solidFill>
              <a:srgbClr val="00A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686082" y="1781237"/>
              <a:ext cx="832869" cy="832869"/>
            </a:xfrm>
            <a:prstGeom prst="ellipse">
              <a:avLst/>
            </a:prstGeom>
            <a:solidFill>
              <a:srgbClr val="595959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76" y="2197608"/>
            <a:ext cx="450000" cy="5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2" y="0"/>
            <a:ext cx="11353775" cy="56114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790" y="58710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阶段成果完成后，发起项目三审申请。</a:t>
            </a:r>
          </a:p>
        </p:txBody>
      </p:sp>
      <p:sp>
        <p:nvSpPr>
          <p:cNvPr id="7" name="矩形 6"/>
          <p:cNvSpPr/>
          <p:nvPr/>
        </p:nvSpPr>
        <p:spPr>
          <a:xfrm>
            <a:off x="7427166" y="2805715"/>
            <a:ext cx="1334279" cy="590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98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90" y="58710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上传阶段成果到附件中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419735"/>
            <a:ext cx="11402858" cy="51987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0725" y="3321698"/>
            <a:ext cx="7781732" cy="1735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90" y="58710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上传阶段成果到附件中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419735"/>
            <a:ext cx="11402858" cy="51987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8049" y="681136"/>
            <a:ext cx="531845" cy="40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422711" y="1436167"/>
          <a:ext cx="2931983" cy="358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5" imgW="3413880" imgH="4168440" progId="Photoshop.Image.8">
                  <p:embed/>
                </p:oleObj>
              </mc:Choice>
              <mc:Fallback>
                <p:oleObj name="Image" r:id="rId5" imgW="3413880" imgH="4168440" progId="Photoshop.Imag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2711" y="1436167"/>
                        <a:ext cx="2931983" cy="358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6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90" y="587105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初审、审核、审定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0" y="318962"/>
            <a:ext cx="11369848" cy="53164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74637" y="606490"/>
            <a:ext cx="559837" cy="354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9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0" y="0"/>
            <a:ext cx="11402858" cy="56356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90" y="587105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初审、审核、审定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0" y="318962"/>
            <a:ext cx="11369848" cy="53164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78490" y="606490"/>
            <a:ext cx="559837" cy="354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9870" y="1736725"/>
            <a:ext cx="5139690" cy="1325563"/>
          </a:xfrm>
        </p:spPr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需求分析文档讨论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49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19476" y="4353908"/>
            <a:ext cx="13221753" cy="3880814"/>
            <a:chOff x="-519476" y="4353908"/>
            <a:chExt cx="13221753" cy="3880814"/>
          </a:xfrm>
        </p:grpSpPr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0936" y="3874228"/>
            <a:ext cx="4480968" cy="640523"/>
            <a:chOff x="3714751" y="4059250"/>
            <a:chExt cx="4480968" cy="640523"/>
          </a:xfrm>
        </p:grpSpPr>
        <p:sp>
          <p:nvSpPr>
            <p:cNvPr id="24" name="矩形 23"/>
            <p:cNvSpPr/>
            <p:nvPr/>
          </p:nvSpPr>
          <p:spPr>
            <a:xfrm>
              <a:off x="3714751" y="4059250"/>
              <a:ext cx="4480968" cy="640523"/>
            </a:xfrm>
            <a:prstGeom prst="rect">
              <a:avLst/>
            </a:prstGeom>
            <a:solidFill>
              <a:srgbClr val="3BBAB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02093" y="4079639"/>
              <a:ext cx="3467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硬件部署工作讨论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09217" y="1620688"/>
            <a:ext cx="1573566" cy="1773359"/>
            <a:chOff x="5308868" y="840747"/>
            <a:chExt cx="1573566" cy="1773359"/>
          </a:xfrm>
        </p:grpSpPr>
        <p:sp>
          <p:nvSpPr>
            <p:cNvPr id="21" name="椭圆 20"/>
            <p:cNvSpPr/>
            <p:nvPr/>
          </p:nvSpPr>
          <p:spPr>
            <a:xfrm>
              <a:off x="5308868" y="1328050"/>
              <a:ext cx="832869" cy="832869"/>
            </a:xfrm>
            <a:prstGeom prst="ellipse">
              <a:avLst/>
            </a:prstGeom>
            <a:solidFill>
              <a:srgbClr val="20BA7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049565" y="1328050"/>
              <a:ext cx="832869" cy="832869"/>
            </a:xfrm>
            <a:prstGeom prst="ellipse">
              <a:avLst/>
            </a:prstGeom>
            <a:solidFill>
              <a:srgbClr val="FFC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093" y="840747"/>
              <a:ext cx="832869" cy="832869"/>
            </a:xfrm>
            <a:prstGeom prst="ellipse">
              <a:avLst/>
            </a:prstGeom>
            <a:solidFill>
              <a:srgbClr val="00A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686082" y="1781237"/>
              <a:ext cx="832869" cy="832869"/>
            </a:xfrm>
            <a:prstGeom prst="ellipse">
              <a:avLst/>
            </a:prstGeom>
            <a:solidFill>
              <a:srgbClr val="595959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25" y="2216007"/>
            <a:ext cx="483750" cy="5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2514" y="77975"/>
            <a:ext cx="3672296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359" y="77975"/>
            <a:ext cx="3866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硬件部署工作讨论</a:t>
            </a:r>
          </a:p>
        </p:txBody>
      </p:sp>
    </p:spTree>
    <p:extLst>
      <p:ext uri="{BB962C8B-B14F-4D97-AF65-F5344CB8AC3E}">
        <p14:creationId xmlns:p14="http://schemas.microsoft.com/office/powerpoint/2010/main" val="3201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19476" y="4353908"/>
            <a:ext cx="13221753" cy="3880814"/>
            <a:chOff x="-519476" y="4353908"/>
            <a:chExt cx="13221753" cy="3880814"/>
          </a:xfrm>
        </p:grpSpPr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0936" y="3874228"/>
            <a:ext cx="4480968" cy="640523"/>
            <a:chOff x="3714751" y="4059250"/>
            <a:chExt cx="4480968" cy="640523"/>
          </a:xfrm>
        </p:grpSpPr>
        <p:sp>
          <p:nvSpPr>
            <p:cNvPr id="24" name="矩形 23"/>
            <p:cNvSpPr/>
            <p:nvPr/>
          </p:nvSpPr>
          <p:spPr>
            <a:xfrm>
              <a:off x="3714751" y="4059250"/>
              <a:ext cx="4480968" cy="640523"/>
            </a:xfrm>
            <a:prstGeom prst="rect">
              <a:avLst/>
            </a:prstGeom>
            <a:solidFill>
              <a:srgbClr val="3BBAB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631800" y="4097525"/>
              <a:ext cx="26468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后期工作安排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09217" y="1620688"/>
            <a:ext cx="1573566" cy="1773359"/>
            <a:chOff x="5308868" y="840747"/>
            <a:chExt cx="1573566" cy="1773359"/>
          </a:xfrm>
        </p:grpSpPr>
        <p:sp>
          <p:nvSpPr>
            <p:cNvPr id="21" name="椭圆 20"/>
            <p:cNvSpPr/>
            <p:nvPr/>
          </p:nvSpPr>
          <p:spPr>
            <a:xfrm>
              <a:off x="5308868" y="1328050"/>
              <a:ext cx="832869" cy="832869"/>
            </a:xfrm>
            <a:prstGeom prst="ellipse">
              <a:avLst/>
            </a:prstGeom>
            <a:solidFill>
              <a:srgbClr val="20BA7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049565" y="1328050"/>
              <a:ext cx="832869" cy="832869"/>
            </a:xfrm>
            <a:prstGeom prst="ellipse">
              <a:avLst/>
            </a:prstGeom>
            <a:solidFill>
              <a:srgbClr val="FFC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093" y="840747"/>
              <a:ext cx="832869" cy="832869"/>
            </a:xfrm>
            <a:prstGeom prst="ellipse">
              <a:avLst/>
            </a:prstGeom>
            <a:solidFill>
              <a:srgbClr val="00A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686082" y="1781237"/>
              <a:ext cx="832869" cy="832869"/>
            </a:xfrm>
            <a:prstGeom prst="ellipse">
              <a:avLst/>
            </a:prstGeom>
            <a:solidFill>
              <a:srgbClr val="595959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25" y="2216007"/>
            <a:ext cx="483750" cy="5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522513" y="440833"/>
            <a:ext cx="2997361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44558" y="447912"/>
            <a:ext cx="307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项目重点工作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392019" y="6410387"/>
            <a:ext cx="9407961" cy="389912"/>
            <a:chOff x="1727201" y="6444343"/>
            <a:chExt cx="8602750" cy="35654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727201" y="6444343"/>
              <a:ext cx="28669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594156" y="6444343"/>
              <a:ext cx="2866955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462996" y="6444343"/>
              <a:ext cx="286695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4866646" y="6519448"/>
              <a:ext cx="3208889" cy="28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E7E6E6">
                      <a:lumMod val="50000"/>
                    </a:srgbClr>
                  </a:solidFill>
                </a:rPr>
                <a:t>上海数慧系统技术有限公司</a:t>
              </a:r>
              <a:endParaRPr lang="zh-CN" altLang="en-US" sz="14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3" y="1104934"/>
            <a:ext cx="8885714" cy="52190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80360" y="2526030"/>
            <a:ext cx="5143500" cy="674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2514" y="77975"/>
            <a:ext cx="2927268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2514" y="82551"/>
            <a:ext cx="292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92019" y="6296087"/>
            <a:ext cx="9407961" cy="389912"/>
            <a:chOff x="1727201" y="6444343"/>
            <a:chExt cx="8602750" cy="35654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27201" y="6444343"/>
              <a:ext cx="28669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594156" y="6444343"/>
              <a:ext cx="2866955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462996" y="6444343"/>
              <a:ext cx="286695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866646" y="6519448"/>
              <a:ext cx="3208889" cy="28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E7E6E6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上海数慧系统技术有限公司</a:t>
              </a:r>
              <a:endParaRPr lang="zh-CN" altLang="en-US" sz="1400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16032" y="2044901"/>
            <a:ext cx="3254641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2515" y="1342752"/>
            <a:ext cx="3348160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 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专业评审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6032" y="2631929"/>
            <a:ext cx="3254641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3-8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系统第一版开发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0043" y="1441972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6032" y="3931715"/>
            <a:ext cx="3254642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系统第一版部署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</a:p>
        </p:txBody>
      </p:sp>
      <p:sp>
        <p:nvSpPr>
          <p:cNvPr id="30" name="椭圆 29"/>
          <p:cNvSpPr/>
          <p:nvPr/>
        </p:nvSpPr>
        <p:spPr>
          <a:xfrm>
            <a:off x="80043" y="2126360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043" y="2718393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0043" y="3413296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0043" y="4062479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6032" y="3321827"/>
            <a:ext cx="3254641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系统发布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与汇报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0043" y="4825959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6032" y="4724481"/>
            <a:ext cx="3183204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技术路线调整与预研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0674" y="1536065"/>
            <a:ext cx="1785950" cy="1285884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重要节点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7"/>
          <p:cNvSpPr txBox="1"/>
          <p:nvPr/>
        </p:nvSpPr>
        <p:spPr>
          <a:xfrm>
            <a:off x="3870674" y="1536065"/>
            <a:ext cx="140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52" name="矩形 51"/>
          <p:cNvSpPr/>
          <p:nvPr/>
        </p:nvSpPr>
        <p:spPr>
          <a:xfrm>
            <a:off x="5728062" y="1536065"/>
            <a:ext cx="3143272" cy="2357454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硬件方案沟通调整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2772" y="1536065"/>
            <a:ext cx="3214710" cy="1428760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5728062" y="1536065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870674" y="2893387"/>
            <a:ext cx="1785950" cy="3214710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反馈意见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728062" y="3964957"/>
            <a:ext cx="4500594" cy="2143140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版本发布（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月开始每两周一次）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300094" y="3036263"/>
            <a:ext cx="1857388" cy="3071834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3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经营项目业务环节，</a:t>
            </a:r>
            <a:r>
              <a:rPr lang="en-US" altLang="zh-CN" sz="3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个业务活动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42772" y="3036263"/>
            <a:ext cx="1285884" cy="857256"/>
          </a:xfrm>
          <a:prstGeom prst="rect">
            <a:avLst/>
          </a:prstGeom>
          <a:solidFill>
            <a:srgbClr val="4A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17"/>
          <p:cNvSpPr txBox="1"/>
          <p:nvPr/>
        </p:nvSpPr>
        <p:spPr>
          <a:xfrm>
            <a:off x="3870674" y="2893387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8"/>
          <p:cNvSpPr txBox="1"/>
          <p:nvPr/>
        </p:nvSpPr>
        <p:spPr>
          <a:xfrm>
            <a:off x="5728062" y="3964957"/>
            <a:ext cx="200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19"/>
          <p:cNvSpPr txBox="1"/>
          <p:nvPr/>
        </p:nvSpPr>
        <p:spPr>
          <a:xfrm>
            <a:off x="9232330" y="1850078"/>
            <a:ext cx="258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预研</a:t>
            </a:r>
          </a:p>
        </p:txBody>
      </p:sp>
      <p:sp>
        <p:nvSpPr>
          <p:cNvPr id="62" name="TextBox 19"/>
          <p:cNvSpPr txBox="1"/>
          <p:nvPr/>
        </p:nvSpPr>
        <p:spPr>
          <a:xfrm>
            <a:off x="8978491" y="2964825"/>
            <a:ext cx="132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会议评审</a:t>
            </a:r>
          </a:p>
        </p:txBody>
      </p:sp>
      <p:sp>
        <p:nvSpPr>
          <p:cNvPr id="37" name="椭圆 36"/>
          <p:cNvSpPr/>
          <p:nvPr/>
        </p:nvSpPr>
        <p:spPr>
          <a:xfrm>
            <a:off x="78865" y="5578847"/>
            <a:ext cx="294705" cy="294705"/>
          </a:xfrm>
          <a:prstGeom prst="ellipse">
            <a:avLst/>
          </a:prstGeom>
          <a:solidFill>
            <a:srgbClr val="1F8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4854" y="5477369"/>
            <a:ext cx="3183204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三审流程分析、界面设计、硬件部署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77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 animBg="1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522513" y="440833"/>
            <a:ext cx="2997361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44558" y="447912"/>
            <a:ext cx="307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项目重点工作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392019" y="6410387"/>
            <a:ext cx="9407961" cy="389912"/>
            <a:chOff x="1727201" y="6444343"/>
            <a:chExt cx="8602750" cy="35654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727201" y="6444343"/>
              <a:ext cx="286695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594156" y="6444343"/>
              <a:ext cx="2866955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462996" y="6444343"/>
              <a:ext cx="2866955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4866646" y="6519448"/>
              <a:ext cx="3208889" cy="28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E7E6E6">
                      <a:lumMod val="50000"/>
                    </a:srgbClr>
                  </a:solidFill>
                </a:rPr>
                <a:t>上海数慧系统技术有限公司</a:t>
              </a:r>
              <a:endParaRPr lang="zh-CN" altLang="en-US" sz="14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3" y="1805190"/>
            <a:ext cx="8885714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8900" y="2064434"/>
            <a:ext cx="693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0" dirty="0" smtClean="0">
                <a:solidFill>
                  <a:srgbClr val="595959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谢  谢</a:t>
            </a:r>
            <a:endParaRPr lang="zh-CN" altLang="en-US" sz="20000" dirty="0">
              <a:solidFill>
                <a:srgbClr val="595959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133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19476" y="4353908"/>
            <a:ext cx="13221753" cy="3880814"/>
            <a:chOff x="-519476" y="4353908"/>
            <a:chExt cx="13221753" cy="3880814"/>
          </a:xfrm>
        </p:grpSpPr>
        <p:sp>
          <p:nvSpPr>
            <p:cNvPr id="5" name="椭圆 4"/>
            <p:cNvSpPr/>
            <p:nvPr/>
          </p:nvSpPr>
          <p:spPr>
            <a:xfrm>
              <a:off x="-14189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519476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634884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017591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326523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11336981" y="4353908"/>
              <a:ext cx="987711" cy="987711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0233921" y="5669542"/>
              <a:ext cx="2468356" cy="2468356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508182" y="5187511"/>
              <a:ext cx="1039735" cy="1039735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9125475" y="6594124"/>
              <a:ext cx="1039735" cy="1039735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6825942" y="6204386"/>
              <a:ext cx="2030336" cy="2030336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0936" y="3874228"/>
            <a:ext cx="4480968" cy="640523"/>
            <a:chOff x="3714751" y="4059250"/>
            <a:chExt cx="4480968" cy="640523"/>
          </a:xfrm>
        </p:grpSpPr>
        <p:sp>
          <p:nvSpPr>
            <p:cNvPr id="24" name="矩形 23"/>
            <p:cNvSpPr/>
            <p:nvPr/>
          </p:nvSpPr>
          <p:spPr>
            <a:xfrm>
              <a:off x="3714751" y="4059250"/>
              <a:ext cx="4480968" cy="640523"/>
            </a:xfrm>
            <a:prstGeom prst="rect">
              <a:avLst/>
            </a:prstGeom>
            <a:solidFill>
              <a:srgbClr val="3BBAB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262872" y="4067667"/>
              <a:ext cx="34676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系统调整原型讨论</a:t>
              </a:r>
              <a:endPara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09217" y="1620688"/>
            <a:ext cx="1573566" cy="1773359"/>
            <a:chOff x="5308868" y="840747"/>
            <a:chExt cx="1573566" cy="1773359"/>
          </a:xfrm>
        </p:grpSpPr>
        <p:sp>
          <p:nvSpPr>
            <p:cNvPr id="21" name="椭圆 20"/>
            <p:cNvSpPr/>
            <p:nvPr/>
          </p:nvSpPr>
          <p:spPr>
            <a:xfrm>
              <a:off x="5308868" y="1328050"/>
              <a:ext cx="832869" cy="832869"/>
            </a:xfrm>
            <a:prstGeom prst="ellipse">
              <a:avLst/>
            </a:prstGeom>
            <a:solidFill>
              <a:srgbClr val="20BA7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049565" y="1328050"/>
              <a:ext cx="832869" cy="832869"/>
            </a:xfrm>
            <a:prstGeom prst="ellipse">
              <a:avLst/>
            </a:prstGeom>
            <a:solidFill>
              <a:srgbClr val="FFC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71093" y="840747"/>
              <a:ext cx="832869" cy="832869"/>
            </a:xfrm>
            <a:prstGeom prst="ellipse">
              <a:avLst/>
            </a:prstGeom>
            <a:solidFill>
              <a:srgbClr val="00A6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686082" y="1781237"/>
              <a:ext cx="832869" cy="832869"/>
            </a:xfrm>
            <a:prstGeom prst="ellipse">
              <a:avLst/>
            </a:prstGeom>
            <a:solidFill>
              <a:srgbClr val="595959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25" y="2216007"/>
            <a:ext cx="483750" cy="5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22514" y="77975"/>
            <a:ext cx="2927268" cy="584775"/>
          </a:xfrm>
          <a:prstGeom prst="rect">
            <a:avLst/>
          </a:prstGeom>
          <a:solidFill>
            <a:srgbClr val="20BA7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2514" y="82551"/>
            <a:ext cx="292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系统调整原则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4213" y="1189181"/>
            <a:ext cx="2231136" cy="1063494"/>
          </a:xfrm>
          <a:prstGeom prst="rect">
            <a:avLst/>
          </a:prstGeom>
          <a:solidFill>
            <a:srgbClr val="F0B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04080" y="1520873"/>
            <a:ext cx="1591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数据为入口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9684" y="955302"/>
            <a:ext cx="4779819" cy="1587594"/>
          </a:xfrm>
          <a:prstGeom prst="rect">
            <a:avLst/>
          </a:prstGeom>
          <a:solidFill>
            <a:srgbClr val="F0B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34213" y="2905197"/>
            <a:ext cx="2231136" cy="10634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77186" y="3236889"/>
            <a:ext cx="161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流程为入口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29684" y="2615590"/>
            <a:ext cx="4779819" cy="15875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68338" y="1122525"/>
            <a:ext cx="4502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原系统设计以各类规划数据为入口，兼顾流程和协作。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06992" y="2729057"/>
            <a:ext cx="4225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调整后，系统设计以规划设计工作流程为入口，串接数据和协作。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34213" y="4534876"/>
            <a:ext cx="8175290" cy="1587594"/>
          </a:xfrm>
          <a:prstGeom prst="rect">
            <a:avLst/>
          </a:prstGeom>
          <a:solidFill>
            <a:srgbClr val="00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452748" y="4974730"/>
            <a:ext cx="8056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系统调整后，将对系统的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界面进行整体调整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，并涉及相关技术路线的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重大调整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3227294" y="2373698"/>
            <a:ext cx="484095" cy="476382"/>
          </a:xfrm>
          <a:prstGeom prst="downArrow">
            <a:avLst/>
          </a:prstGeom>
          <a:solidFill>
            <a:srgbClr val="00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7957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2535" y="589402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用浏览器输入系统网址，打开登陆界面。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06708" y="64008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登陆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93375" y="5589224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系统登陆成功后，进入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个人首页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。个人首页的内容包括：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我的项目</a:t>
            </a:r>
            <a:r>
              <a:rPr lang="en-US" altLang="zh-CN" dirty="0" smtClean="0"/>
              <a:t>】——</a:t>
            </a:r>
            <a:r>
              <a:rPr lang="zh-CN" altLang="en-US" dirty="0" smtClean="0"/>
              <a:t>当前用户所参与的项目列表；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待我审批</a:t>
            </a:r>
            <a:r>
              <a:rPr lang="en-US" altLang="zh-CN" dirty="0" smtClean="0"/>
              <a:t>】——</a:t>
            </a:r>
            <a:r>
              <a:rPr lang="zh-CN" altLang="en-US" dirty="0" smtClean="0"/>
              <a:t>需要当前用户审批的事项列表；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0"/>
            <a:ext cx="9605251" cy="5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68177" y="64115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待我审批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3375" y="0"/>
            <a:ext cx="9605251" cy="5400000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5" y="1874"/>
            <a:ext cx="9605251" cy="54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3375" y="5589224"/>
            <a:ext cx="727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切换到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个人首页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的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待我审批</a:t>
            </a:r>
            <a:r>
              <a:rPr lang="en-US" altLang="zh-CN" dirty="0" smtClean="0"/>
              <a:t>】</a:t>
            </a:r>
            <a:r>
              <a:rPr lang="zh-CN" altLang="en-US" dirty="0" smtClean="0"/>
              <a:t>。可以看到代办的三审事项列表。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468177" y="6411549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操作：点击</a:t>
            </a:r>
            <a:r>
              <a:rPr lang="en-US" altLang="zh-CN" dirty="0" smtClean="0">
                <a:solidFill>
                  <a:srgbClr val="FF0000"/>
                </a:solidFill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</a:rPr>
              <a:t>资料</a:t>
            </a:r>
            <a:r>
              <a:rPr lang="en-US" altLang="zh-CN" dirty="0" smtClean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4386" y="451692"/>
            <a:ext cx="473725" cy="121185"/>
          </a:xfrm>
          <a:prstGeom prst="rect">
            <a:avLst/>
          </a:prstGeom>
          <a:solidFill>
            <a:srgbClr val="D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33167" y="40788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zh-CN" altLang="en-US" sz="7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我审批</a:t>
            </a:r>
            <a:endParaRPr lang="zh-CN" altLang="en-US" sz="7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4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D95B5B"/>
      </a:hlink>
      <a:folHlink>
        <a:srgbClr val="F2CF6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A6B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4070</TotalTime>
  <Words>786</Words>
  <Application>Microsoft Office PowerPoint</Application>
  <PresentationFormat>宽屏</PresentationFormat>
  <Paragraphs>117</Paragraphs>
  <Slides>41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STHeiti</vt:lpstr>
      <vt:lpstr>Calibri</vt:lpstr>
      <vt:lpstr>方正正粗黑简体</vt:lpstr>
      <vt:lpstr>微软雅黑</vt:lpstr>
      <vt:lpstr>方正正纤黑简体</vt:lpstr>
      <vt:lpstr>Arial</vt:lpstr>
      <vt:lpstr>宋体</vt:lpstr>
      <vt:lpstr>Calibri Light</vt:lpstr>
      <vt:lpstr>Droid Sans</vt:lpstr>
      <vt:lpstr>8_Office 主题</vt:lpstr>
      <vt:lpstr>9_Office 主题</vt:lpstr>
      <vt:lpstr>Visio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需求分析文档讨论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四川大学商学院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贺镕庄</dc:creator>
  <cp:lastModifiedBy>zhangsn</cp:lastModifiedBy>
  <cp:revision>495</cp:revision>
  <cp:lastPrinted>2016-08-30T05:33:01Z</cp:lastPrinted>
  <dcterms:created xsi:type="dcterms:W3CDTF">2014-11-05T04:28:14Z</dcterms:created>
  <dcterms:modified xsi:type="dcterms:W3CDTF">2017-04-27T11:24:33Z</dcterms:modified>
</cp:coreProperties>
</file>